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2" r:id="rId4"/>
    <p:sldMasterId id="2147483666" r:id="rId5"/>
  </p:sldMasterIdLst>
  <p:notesMasterIdLst>
    <p:notesMasterId r:id="rId22"/>
  </p:notesMasterIdLst>
  <p:sldIdLst>
    <p:sldId id="258" r:id="rId6"/>
    <p:sldId id="300" r:id="rId7"/>
    <p:sldId id="304" r:id="rId8"/>
    <p:sldId id="306" r:id="rId9"/>
    <p:sldId id="285" r:id="rId10"/>
    <p:sldId id="261" r:id="rId11"/>
    <p:sldId id="266" r:id="rId12"/>
    <p:sldId id="288" r:id="rId13"/>
    <p:sldId id="289" r:id="rId14"/>
    <p:sldId id="305" r:id="rId15"/>
    <p:sldId id="295" r:id="rId16"/>
    <p:sldId id="291" r:id="rId17"/>
    <p:sldId id="293" r:id="rId18"/>
    <p:sldId id="294" r:id="rId19"/>
    <p:sldId id="297" r:id="rId20"/>
    <p:sldId id="29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65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1A92BC-9731-460C-B055-7AFA5EDEC578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17EDBE-390A-4E91-A7E9-7C6E4C96D965}">
      <dgm:prSet phldrT="[Text]" custT="1"/>
      <dgm:spPr>
        <a:solidFill>
          <a:srgbClr val="FFCE33"/>
        </a:solidFill>
        <a:ln w="38100">
          <a:solidFill>
            <a:schemeClr val="bg1"/>
          </a:solidFill>
        </a:ln>
      </dgm:spPr>
      <dgm:t>
        <a:bodyPr/>
        <a:lstStyle/>
        <a:p>
          <a:r>
            <a:rPr lang="en-US" sz="1100" b="1" i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ALIGNMENT:</a:t>
          </a:r>
        </a:p>
        <a:p>
          <a:r>
            <a:rPr lang="en-US" sz="11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Improve Population Health</a:t>
          </a:r>
        </a:p>
        <a:p>
          <a:r>
            <a:rPr lang="en-US" sz="11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Transform Health Care Delivery</a:t>
          </a:r>
        </a:p>
        <a:p>
          <a:r>
            <a:rPr lang="en-US" sz="11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Eliminate Health Disparities</a:t>
          </a:r>
          <a:endParaRPr lang="en-US" sz="1100" b="1" dirty="0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2CFD8F-17FA-4BB7-AD1F-6914DF39B5C2}" type="parTrans" cxnId="{FC00686C-80C6-43C1-A611-A86EFB8EF145}">
      <dgm:prSet/>
      <dgm:spPr/>
      <dgm:t>
        <a:bodyPr/>
        <a:lstStyle/>
        <a:p>
          <a:endParaRPr lang="en-US"/>
        </a:p>
      </dgm:t>
    </dgm:pt>
    <dgm:pt modelId="{425249AB-E72E-4E1E-BFCA-84EDA755B90A}" type="sibTrans" cxnId="{FC00686C-80C6-43C1-A611-A86EFB8EF145}">
      <dgm:prSet/>
      <dgm:spPr/>
      <dgm:t>
        <a:bodyPr/>
        <a:lstStyle/>
        <a:p>
          <a:endParaRPr lang="en-US"/>
        </a:p>
      </dgm:t>
    </dgm:pt>
    <dgm:pt modelId="{9B5C2FC6-6830-4933-A7E6-CAB3C0C48280}">
      <dgm:prSet phldrT="[Text]" custT="1"/>
      <dgm:spPr>
        <a:solidFill>
          <a:srgbClr val="00297A"/>
        </a:solidFill>
        <a:ln>
          <a:solidFill>
            <a:schemeClr val="bg1"/>
          </a:solidFill>
        </a:ln>
      </dgm:spPr>
      <dgm:t>
        <a:bodyPr/>
        <a:lstStyle/>
        <a:p>
          <a:pPr algn="ctr">
            <a:lnSpc>
              <a:spcPct val="90000"/>
            </a:lnSpc>
          </a:pPr>
          <a:endParaRPr lang="en-US" sz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ctr">
            <a:lnSpc>
              <a:spcPct val="90000"/>
            </a:lnSpc>
          </a:pPr>
          <a:r>
            <a:rPr lang="en-US" sz="1400" b="1" i="1" u="none" dirty="0" smtClean="0">
              <a:solidFill>
                <a:srgbClr val="FFCE33"/>
              </a:solidFill>
              <a:latin typeface="Arial" panose="020B0604020202020204" pitchFamily="34" charset="0"/>
              <a:cs typeface="Arial" panose="020B0604020202020204" pitchFamily="34" charset="0"/>
            </a:rPr>
            <a:t>PREVENTION AGENDA</a:t>
          </a:r>
        </a:p>
        <a:p>
          <a:pPr algn="l">
            <a:lnSpc>
              <a:spcPct val="90000"/>
            </a:lnSpc>
          </a:pPr>
          <a:r>
            <a:rPr lang="en-US" sz="1100" b="1" u="none" dirty="0" smtClean="0">
              <a:solidFill>
                <a:schemeClr val="accent4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Priority Areas:</a:t>
          </a:r>
        </a:p>
        <a:p>
          <a:pPr algn="l">
            <a:lnSpc>
              <a:spcPct val="100000"/>
            </a:lnSpc>
          </a:pPr>
          <a:r>
            <a:rPr lang="en-US" sz="1100" b="1" dirty="0" smtClean="0">
              <a:latin typeface="Arial" panose="020B0604020202020204" pitchFamily="34" charset="0"/>
              <a:cs typeface="Arial" panose="020B0604020202020204" pitchFamily="34" charset="0"/>
            </a:rPr>
            <a:t>-  Prevent chronic diseases</a:t>
          </a:r>
        </a:p>
        <a:p>
          <a:pPr algn="l">
            <a:lnSpc>
              <a:spcPct val="100000"/>
            </a:lnSpc>
          </a:pPr>
          <a:r>
            <a:rPr lang="en-US" sz="1100" b="1" dirty="0" smtClean="0">
              <a:latin typeface="Arial" panose="020B0604020202020204" pitchFamily="34" charset="0"/>
              <a:cs typeface="Arial" panose="020B0604020202020204" pitchFamily="34" charset="0"/>
            </a:rPr>
            <a:t>-  Promote a healthy and safe environment</a:t>
          </a:r>
        </a:p>
        <a:p>
          <a:pPr algn="l">
            <a:lnSpc>
              <a:spcPct val="100000"/>
            </a:lnSpc>
          </a:pPr>
          <a:r>
            <a:rPr lang="en-US" sz="1100" b="1" dirty="0" smtClean="0">
              <a:latin typeface="Arial" panose="020B0604020202020204" pitchFamily="34" charset="0"/>
              <a:cs typeface="Arial" panose="020B0604020202020204" pitchFamily="34" charset="0"/>
            </a:rPr>
            <a:t>-  Promote health women, infants, and children</a:t>
          </a:r>
        </a:p>
        <a:p>
          <a:pPr algn="l">
            <a:lnSpc>
              <a:spcPct val="100000"/>
            </a:lnSpc>
          </a:pPr>
          <a:r>
            <a:rPr lang="en-US" sz="1100" b="1" dirty="0" smtClean="0">
              <a:latin typeface="Arial" panose="020B0604020202020204" pitchFamily="34" charset="0"/>
              <a:cs typeface="Arial" panose="020B0604020202020204" pitchFamily="34" charset="0"/>
            </a:rPr>
            <a:t>-  Promote mental health and prevent substance abuse</a:t>
          </a:r>
        </a:p>
        <a:p>
          <a:pPr algn="l">
            <a:lnSpc>
              <a:spcPct val="100000"/>
            </a:lnSpc>
          </a:pPr>
          <a:r>
            <a:rPr lang="en-US" sz="1100" b="1" dirty="0" smtClean="0">
              <a:latin typeface="Arial" panose="020B0604020202020204" pitchFamily="34" charset="0"/>
              <a:cs typeface="Arial" panose="020B0604020202020204" pitchFamily="34" charset="0"/>
            </a:rPr>
            <a:t>-  Prevent HIV, sexually transmitted diseases, vaccine-</a:t>
          </a:r>
          <a:br>
            <a:rPr lang="en-US" sz="1100" b="1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100" b="1" dirty="0" smtClean="0">
              <a:latin typeface="Arial" panose="020B0604020202020204" pitchFamily="34" charset="0"/>
              <a:cs typeface="Arial" panose="020B0604020202020204" pitchFamily="34" charset="0"/>
            </a:rPr>
            <a:t>   preventable diseases, health care associated infections</a:t>
          </a:r>
        </a:p>
        <a:p>
          <a:pPr algn="ctr">
            <a:lnSpc>
              <a:spcPct val="90000"/>
            </a:lnSpc>
          </a:pPr>
          <a:endParaRPr lang="en-US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9225CD-CF06-4762-B4DA-9A6E7D93C1C1}" type="parTrans" cxnId="{9FBF85F7-EDF7-40AC-A4A2-470C483D5F99}">
      <dgm:prSet/>
      <dgm:spPr/>
      <dgm:t>
        <a:bodyPr/>
        <a:lstStyle/>
        <a:p>
          <a:endParaRPr lang="en-US"/>
        </a:p>
      </dgm:t>
    </dgm:pt>
    <dgm:pt modelId="{A1F4FFCB-A73C-4F24-A866-3D7CD4E0E84C}" type="sibTrans" cxnId="{9FBF85F7-EDF7-40AC-A4A2-470C483D5F99}">
      <dgm:prSet/>
      <dgm:spPr/>
      <dgm:t>
        <a:bodyPr/>
        <a:lstStyle/>
        <a:p>
          <a:endParaRPr lang="en-US"/>
        </a:p>
      </dgm:t>
    </dgm:pt>
    <dgm:pt modelId="{BB619A2D-3670-4A4F-B885-C6CF58F68043}">
      <dgm:prSet phldrT="[Text]" custT="1"/>
      <dgm:spPr>
        <a:solidFill>
          <a:schemeClr val="accent6">
            <a:lumMod val="75000"/>
          </a:schemeClr>
        </a:solidFill>
        <a:ln w="38100">
          <a:solidFill>
            <a:schemeClr val="bg1"/>
          </a:solidFill>
        </a:ln>
      </dgm:spPr>
      <dgm:t>
        <a:bodyPr/>
        <a:lstStyle/>
        <a:p>
          <a:pPr algn="ctr"/>
          <a:endParaRPr lang="en-US" sz="1400" b="1" i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ctr"/>
          <a:endParaRPr lang="en-US" sz="1400" b="1" i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ctr"/>
          <a:r>
            <a:rPr lang="en-US" sz="1400" b="1" i="1" dirty="0" smtClean="0">
              <a:solidFill>
                <a:srgbClr val="FFCE33"/>
              </a:solidFill>
              <a:latin typeface="Arial" panose="020B0604020202020204" pitchFamily="34" charset="0"/>
              <a:cs typeface="Arial" panose="020B0604020202020204" pitchFamily="34" charset="0"/>
            </a:rPr>
            <a:t>STATE HEALTH INNOVATION PLAN (SHIP)</a:t>
          </a:r>
        </a:p>
        <a:p>
          <a:pPr algn="l"/>
          <a:r>
            <a:rPr lang="en-US" sz="1100" b="1" u="none" dirty="0" smtClean="0">
              <a:solidFill>
                <a:schemeClr val="accent4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Pillars and Enablers:</a:t>
          </a:r>
        </a:p>
        <a:p>
          <a:pPr algn="l"/>
          <a:r>
            <a:rPr lang="en-US" sz="1100" b="1" dirty="0" smtClean="0">
              <a:latin typeface="Arial" panose="020B0604020202020204" pitchFamily="34" charset="0"/>
              <a:cs typeface="Arial" panose="020B0604020202020204" pitchFamily="34" charset="0"/>
            </a:rPr>
            <a:t>-  Improve access to care for all New Yorkers</a:t>
          </a:r>
        </a:p>
        <a:p>
          <a:pPr algn="l"/>
          <a:r>
            <a:rPr lang="en-US" sz="1100" b="1" dirty="0" smtClean="0">
              <a:latin typeface="Arial" panose="020B0604020202020204" pitchFamily="34" charset="0"/>
              <a:cs typeface="Arial" panose="020B0604020202020204" pitchFamily="34" charset="0"/>
            </a:rPr>
            <a:t>-  Integrate care to address patient needs seamlessly </a:t>
          </a:r>
        </a:p>
        <a:p>
          <a:pPr algn="l"/>
          <a:r>
            <a:rPr lang="en-US" sz="1100" b="1" dirty="0" smtClean="0">
              <a:latin typeface="Arial" panose="020B0604020202020204" pitchFamily="34" charset="0"/>
              <a:cs typeface="Arial" panose="020B0604020202020204" pitchFamily="34" charset="0"/>
            </a:rPr>
            <a:t>-  Make the cost and quality of care transparent</a:t>
          </a:r>
        </a:p>
        <a:p>
          <a:pPr algn="l"/>
          <a:r>
            <a:rPr lang="en-US" sz="1100" b="1" dirty="0" smtClean="0">
              <a:latin typeface="Arial" panose="020B0604020202020204" pitchFamily="34" charset="0"/>
              <a:cs typeface="Arial" panose="020B0604020202020204" pitchFamily="34" charset="0"/>
            </a:rPr>
            <a:t>-  Pay for healthcare value, not volume</a:t>
          </a:r>
        </a:p>
        <a:p>
          <a:pPr algn="l"/>
          <a:r>
            <a:rPr lang="en-US" sz="1100" b="1" dirty="0" smtClean="0">
              <a:latin typeface="Arial" panose="020B0604020202020204" pitchFamily="34" charset="0"/>
              <a:cs typeface="Arial" panose="020B0604020202020204" pitchFamily="34" charset="0"/>
            </a:rPr>
            <a:t>-  Promote population health </a:t>
          </a:r>
        </a:p>
        <a:p>
          <a:pPr algn="l"/>
          <a:r>
            <a:rPr lang="en-US" sz="1100" b="1" dirty="0" smtClean="0">
              <a:latin typeface="Arial" panose="020B0604020202020204" pitchFamily="34" charset="0"/>
              <a:cs typeface="Arial" panose="020B0604020202020204" pitchFamily="34" charset="0"/>
            </a:rPr>
            <a:t>-  Develop workforce strategy</a:t>
          </a:r>
        </a:p>
        <a:p>
          <a:pPr algn="l"/>
          <a:r>
            <a:rPr lang="en-US" sz="1100" b="1" dirty="0" smtClean="0">
              <a:latin typeface="Arial" panose="020B0604020202020204" pitchFamily="34" charset="0"/>
              <a:cs typeface="Arial" panose="020B0604020202020204" pitchFamily="34" charset="0"/>
            </a:rPr>
            <a:t>-  Maximize health information technology</a:t>
          </a:r>
        </a:p>
        <a:p>
          <a:pPr algn="l"/>
          <a:r>
            <a:rPr lang="en-US" sz="1100" b="1" dirty="0" smtClean="0">
              <a:latin typeface="Arial" panose="020B0604020202020204" pitchFamily="34" charset="0"/>
              <a:cs typeface="Arial" panose="020B0604020202020204" pitchFamily="34" charset="0"/>
            </a:rPr>
            <a:t>-  Performance measurement &amp; evaluation</a:t>
          </a:r>
        </a:p>
        <a:p>
          <a:pPr algn="l"/>
          <a:endParaRPr lang="en-US" sz="11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ctr"/>
          <a:endParaRPr lang="en-US" sz="1000" dirty="0"/>
        </a:p>
      </dgm:t>
    </dgm:pt>
    <dgm:pt modelId="{95EB3D5A-5B42-4BE2-AB5E-2CDF4B50945B}" type="parTrans" cxnId="{9C70360F-8FF5-4BAB-AF0E-4DB551527BF2}">
      <dgm:prSet/>
      <dgm:spPr/>
      <dgm:t>
        <a:bodyPr/>
        <a:lstStyle/>
        <a:p>
          <a:endParaRPr lang="en-US"/>
        </a:p>
      </dgm:t>
    </dgm:pt>
    <dgm:pt modelId="{8C672BE7-98B5-42C0-A29C-22D5F30177B4}" type="sibTrans" cxnId="{9C70360F-8FF5-4BAB-AF0E-4DB551527BF2}">
      <dgm:prSet/>
      <dgm:spPr/>
      <dgm:t>
        <a:bodyPr/>
        <a:lstStyle/>
        <a:p>
          <a:endParaRPr lang="en-US"/>
        </a:p>
      </dgm:t>
    </dgm:pt>
    <dgm:pt modelId="{6D97D59F-53E7-4525-A136-3924211581A5}">
      <dgm:prSet phldrT="[Text]" custT="1"/>
      <dgm:spPr>
        <a:solidFill>
          <a:srgbClr val="480563"/>
        </a:solidFill>
        <a:ln w="38100">
          <a:solidFill>
            <a:schemeClr val="bg1"/>
          </a:solidFill>
        </a:ln>
      </dgm:spPr>
      <dgm:t>
        <a:bodyPr/>
        <a:lstStyle/>
        <a:p>
          <a:pPr algn="ctr"/>
          <a:endParaRPr lang="en-US" sz="1400" b="1" i="1" dirty="0" smtClean="0">
            <a:solidFill>
              <a:srgbClr val="FFCE33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algn="ctr"/>
          <a:r>
            <a:rPr lang="en-US" sz="1400" b="1" i="1" dirty="0" smtClean="0">
              <a:solidFill>
                <a:srgbClr val="FFCE33"/>
              </a:solidFill>
              <a:latin typeface="Arial" panose="020B0604020202020204" pitchFamily="34" charset="0"/>
              <a:cs typeface="Arial" panose="020B0604020202020204" pitchFamily="34" charset="0"/>
            </a:rPr>
            <a:t>MEDICAID DELIVERY SYSTEM REFORM </a:t>
          </a:r>
          <a:br>
            <a:rPr lang="en-US" sz="1400" b="1" i="1" dirty="0" smtClean="0">
              <a:solidFill>
                <a:srgbClr val="FFCE33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400" b="1" i="1" dirty="0" smtClean="0">
              <a:solidFill>
                <a:srgbClr val="FFCE33"/>
              </a:solidFill>
              <a:latin typeface="Arial" panose="020B0604020202020204" pitchFamily="34" charset="0"/>
              <a:cs typeface="Arial" panose="020B0604020202020204" pitchFamily="34" charset="0"/>
            </a:rPr>
            <a:t>INCENTIVE PAYMENT (DSRIP) PROGRAM</a:t>
          </a:r>
        </a:p>
        <a:p>
          <a:pPr algn="l"/>
          <a:r>
            <a:rPr lang="en-US" sz="1100" b="1" u="none" dirty="0" smtClean="0">
              <a:solidFill>
                <a:schemeClr val="accent4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Key Themes:  </a:t>
          </a:r>
        </a:p>
        <a:p>
          <a:pPr algn="l"/>
          <a:r>
            <a:rPr lang="en-US" sz="1100" b="1" dirty="0" smtClean="0">
              <a:latin typeface="Arial" panose="020B0604020202020204" pitchFamily="34" charset="0"/>
              <a:cs typeface="Arial" panose="020B0604020202020204" pitchFamily="34" charset="0"/>
            </a:rPr>
            <a:t>-  Integrate Delivery – create Performing Provider Systems</a:t>
          </a:r>
        </a:p>
        <a:p>
          <a:pPr algn="l"/>
          <a:r>
            <a:rPr lang="en-US" sz="1100" b="1" dirty="0" smtClean="0">
              <a:latin typeface="Arial" panose="020B0604020202020204" pitchFamily="34" charset="0"/>
              <a:cs typeface="Arial" panose="020B0604020202020204" pitchFamily="34" charset="0"/>
            </a:rPr>
            <a:t>-  Performance-based payments </a:t>
          </a:r>
        </a:p>
        <a:p>
          <a:pPr algn="l"/>
          <a:r>
            <a:rPr lang="en-US" sz="1100" b="1" dirty="0" smtClean="0">
              <a:latin typeface="Arial" panose="020B0604020202020204" pitchFamily="34" charset="0"/>
              <a:cs typeface="Arial" panose="020B0604020202020204" pitchFamily="34" charset="0"/>
            </a:rPr>
            <a:t>-  Statewide performance matters</a:t>
          </a:r>
        </a:p>
        <a:p>
          <a:pPr algn="l"/>
          <a:r>
            <a:rPr lang="en-US" sz="1100" b="1" dirty="0" smtClean="0">
              <a:latin typeface="Arial" panose="020B0604020202020204" pitchFamily="34" charset="0"/>
              <a:cs typeface="Arial" panose="020B0604020202020204" pitchFamily="34" charset="0"/>
            </a:rPr>
            <a:t>-  Regulatory relief and capital funding</a:t>
          </a:r>
        </a:p>
        <a:p>
          <a:pPr algn="l"/>
          <a:r>
            <a:rPr lang="en-US" sz="1100" b="1" dirty="0" smtClean="0">
              <a:latin typeface="Arial" panose="020B0604020202020204" pitchFamily="34" charset="0"/>
              <a:cs typeface="Arial" panose="020B0604020202020204" pitchFamily="34" charset="0"/>
            </a:rPr>
            <a:t>-  Long-term transformation &amp; health system sustainability</a:t>
          </a:r>
        </a:p>
        <a:p>
          <a:pPr algn="l"/>
          <a:endParaRPr lang="en-US" sz="1100" b="1" dirty="0" smtClean="0"/>
        </a:p>
        <a:p>
          <a:pPr algn="ctr"/>
          <a:endParaRPr lang="en-US" sz="1100" dirty="0"/>
        </a:p>
      </dgm:t>
    </dgm:pt>
    <dgm:pt modelId="{B674E112-A8B8-46C4-94B0-F76652513547}" type="parTrans" cxnId="{9C4E2743-33F7-4582-B23C-188ADA49881A}">
      <dgm:prSet/>
      <dgm:spPr/>
      <dgm:t>
        <a:bodyPr/>
        <a:lstStyle/>
        <a:p>
          <a:endParaRPr lang="en-US"/>
        </a:p>
      </dgm:t>
    </dgm:pt>
    <dgm:pt modelId="{FC300B86-CD32-4E30-BC54-4B6302223D23}" type="sibTrans" cxnId="{9C4E2743-33F7-4582-B23C-188ADA49881A}">
      <dgm:prSet/>
      <dgm:spPr/>
      <dgm:t>
        <a:bodyPr/>
        <a:lstStyle/>
        <a:p>
          <a:endParaRPr lang="en-US"/>
        </a:p>
      </dgm:t>
    </dgm:pt>
    <dgm:pt modelId="{5199345C-607A-4368-BCE1-04BA6EB2627D}">
      <dgm:prSet phldrT="[Text]" custT="1"/>
      <dgm:spPr>
        <a:solidFill>
          <a:srgbClr val="A64C0E"/>
        </a:solidFill>
        <a:ln w="38100">
          <a:solidFill>
            <a:schemeClr val="bg1"/>
          </a:solidFill>
        </a:ln>
      </dgm:spPr>
      <dgm:t>
        <a:bodyPr/>
        <a:lstStyle/>
        <a:p>
          <a:pPr algn="ctr"/>
          <a:r>
            <a:rPr lang="en-US" sz="1400" b="1" i="1" dirty="0" smtClean="0">
              <a:solidFill>
                <a:srgbClr val="FFCE33"/>
              </a:solidFill>
              <a:latin typeface="Arial" panose="020B0604020202020204" pitchFamily="34" charset="0"/>
              <a:cs typeface="Arial" panose="020B0604020202020204" pitchFamily="34" charset="0"/>
            </a:rPr>
            <a:t>POPULATION HEALTH IMPROVEMENT PROGRAM (PHIP)</a:t>
          </a:r>
          <a:endParaRPr lang="en-US" sz="1200" dirty="0" smtClean="0">
            <a:solidFill>
              <a:srgbClr val="FFCE33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algn="l"/>
          <a:r>
            <a:rPr lang="en-US" sz="1100" b="1" u="none" dirty="0" smtClean="0">
              <a:solidFill>
                <a:schemeClr val="accent4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PHIP Regional Contractors: </a:t>
          </a:r>
        </a:p>
        <a:p>
          <a:pPr algn="l"/>
          <a:r>
            <a:rPr lang="en-US" sz="1100" b="1" dirty="0" smtClean="0">
              <a:latin typeface="Arial" panose="020B0604020202020204" pitchFamily="34" charset="0"/>
              <a:cs typeface="Arial" panose="020B0604020202020204" pitchFamily="34" charset="0"/>
            </a:rPr>
            <a:t>-  Identify, share, disseminate, and help implement best </a:t>
          </a:r>
          <a:br>
            <a:rPr lang="en-US" sz="1100" b="1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100" b="1" dirty="0" smtClean="0">
              <a:latin typeface="Arial" panose="020B0604020202020204" pitchFamily="34" charset="0"/>
              <a:cs typeface="Arial" panose="020B0604020202020204" pitchFamily="34" charset="0"/>
            </a:rPr>
            <a:t>   practices and strategies to  promote population health </a:t>
          </a:r>
        </a:p>
        <a:p>
          <a:pPr algn="l"/>
          <a:r>
            <a:rPr lang="en-US" sz="1100" b="1" dirty="0" smtClean="0">
              <a:latin typeface="Arial" panose="020B0604020202020204" pitchFamily="34" charset="0"/>
              <a:cs typeface="Arial" panose="020B0604020202020204" pitchFamily="34" charset="0"/>
            </a:rPr>
            <a:t>-  Support and advance the Prevention Agenda</a:t>
          </a:r>
        </a:p>
        <a:p>
          <a:pPr algn="l"/>
          <a:r>
            <a:rPr lang="en-US" sz="1100" b="1" dirty="0" smtClean="0">
              <a:latin typeface="Arial" panose="020B0604020202020204" pitchFamily="34" charset="0"/>
              <a:cs typeface="Arial" panose="020B0604020202020204" pitchFamily="34" charset="0"/>
            </a:rPr>
            <a:t>-  Support and advance the SHIP</a:t>
          </a:r>
        </a:p>
        <a:p>
          <a:pPr algn="l"/>
          <a:r>
            <a:rPr lang="en-US" sz="1100" b="1" dirty="0" smtClean="0">
              <a:latin typeface="Arial" panose="020B0604020202020204" pitchFamily="34" charset="0"/>
              <a:cs typeface="Arial" panose="020B0604020202020204" pitchFamily="34" charset="0"/>
            </a:rPr>
            <a:t>-  Serve as resources to DSRIP Performing Provider Systems </a:t>
          </a:r>
          <a:endParaRPr lang="en-US" sz="11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D7F069-AFCA-40AA-AC7B-CF84B00918AB}" type="parTrans" cxnId="{09BA5297-D3C9-41C4-8A48-9080351C7F7A}">
      <dgm:prSet/>
      <dgm:spPr/>
      <dgm:t>
        <a:bodyPr/>
        <a:lstStyle/>
        <a:p>
          <a:endParaRPr lang="en-US"/>
        </a:p>
      </dgm:t>
    </dgm:pt>
    <dgm:pt modelId="{9EFEA42B-2636-4006-A19E-0762CA321CAE}" type="sibTrans" cxnId="{09BA5297-D3C9-41C4-8A48-9080351C7F7A}">
      <dgm:prSet/>
      <dgm:spPr/>
      <dgm:t>
        <a:bodyPr/>
        <a:lstStyle/>
        <a:p>
          <a:endParaRPr lang="en-US"/>
        </a:p>
      </dgm:t>
    </dgm:pt>
    <dgm:pt modelId="{C2D1FF9C-C679-4784-8BB0-1EF05E933F39}" type="pres">
      <dgm:prSet presAssocID="{0D1A92BC-9731-460C-B055-7AFA5EDEC578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A33884-1E07-4008-87CE-D0559CD6EB6B}" type="pres">
      <dgm:prSet presAssocID="{0D1A92BC-9731-460C-B055-7AFA5EDEC578}" presName="matrix" presStyleCnt="0"/>
      <dgm:spPr/>
    </dgm:pt>
    <dgm:pt modelId="{E2C9748B-BD68-495F-B2AC-26BEC0AA1581}" type="pres">
      <dgm:prSet presAssocID="{0D1A92BC-9731-460C-B055-7AFA5EDEC578}" presName="tile1" presStyleLbl="node1" presStyleIdx="0" presStyleCnt="4"/>
      <dgm:spPr/>
      <dgm:t>
        <a:bodyPr/>
        <a:lstStyle/>
        <a:p>
          <a:endParaRPr lang="en-US"/>
        </a:p>
      </dgm:t>
    </dgm:pt>
    <dgm:pt modelId="{0848C754-C830-4B1B-9F37-F989DE639E21}" type="pres">
      <dgm:prSet presAssocID="{0D1A92BC-9731-460C-B055-7AFA5EDEC578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180CED-A095-4B4B-A384-C35B43169157}" type="pres">
      <dgm:prSet presAssocID="{0D1A92BC-9731-460C-B055-7AFA5EDEC578}" presName="tile2" presStyleLbl="node1" presStyleIdx="1" presStyleCnt="4"/>
      <dgm:spPr/>
      <dgm:t>
        <a:bodyPr/>
        <a:lstStyle/>
        <a:p>
          <a:endParaRPr lang="en-US"/>
        </a:p>
      </dgm:t>
    </dgm:pt>
    <dgm:pt modelId="{CBCB98BA-F119-47FD-96FD-B4C38E3D2202}" type="pres">
      <dgm:prSet presAssocID="{0D1A92BC-9731-460C-B055-7AFA5EDEC578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EE57EA-75AD-4A46-B6DE-4E6D76E39822}" type="pres">
      <dgm:prSet presAssocID="{0D1A92BC-9731-460C-B055-7AFA5EDEC578}" presName="tile3" presStyleLbl="node1" presStyleIdx="2" presStyleCnt="4"/>
      <dgm:spPr/>
      <dgm:t>
        <a:bodyPr/>
        <a:lstStyle/>
        <a:p>
          <a:endParaRPr lang="en-US"/>
        </a:p>
      </dgm:t>
    </dgm:pt>
    <dgm:pt modelId="{C7EAA252-E906-415A-80F9-5FCA63F573DE}" type="pres">
      <dgm:prSet presAssocID="{0D1A92BC-9731-460C-B055-7AFA5EDEC578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B7EA79-1EF8-407E-833F-13483307A490}" type="pres">
      <dgm:prSet presAssocID="{0D1A92BC-9731-460C-B055-7AFA5EDEC578}" presName="tile4" presStyleLbl="node1" presStyleIdx="3" presStyleCnt="4" custLinFactNeighborX="15495" custLinFactNeighborY="1299"/>
      <dgm:spPr/>
      <dgm:t>
        <a:bodyPr/>
        <a:lstStyle/>
        <a:p>
          <a:endParaRPr lang="en-US"/>
        </a:p>
      </dgm:t>
    </dgm:pt>
    <dgm:pt modelId="{3E35C275-5BBD-4439-B5E1-E9643CCF9A3B}" type="pres">
      <dgm:prSet presAssocID="{0D1A92BC-9731-460C-B055-7AFA5EDEC578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A8BA53-ABA3-4182-B961-90B44F5415E4}" type="pres">
      <dgm:prSet presAssocID="{0D1A92BC-9731-460C-B055-7AFA5EDEC578}" presName="centerTile" presStyleLbl="fgShp" presStyleIdx="0" presStyleCnt="1" custScaleX="113497" custScaleY="825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9C70360F-8FF5-4BAB-AF0E-4DB551527BF2}" srcId="{5D17EDBE-390A-4E91-A7E9-7C6E4C96D965}" destId="{BB619A2D-3670-4A4F-B885-C6CF58F68043}" srcOrd="1" destOrd="0" parTransId="{95EB3D5A-5B42-4BE2-AB5E-2CDF4B50945B}" sibTransId="{8C672BE7-98B5-42C0-A29C-22D5F30177B4}"/>
    <dgm:cxn modelId="{35950493-E6B5-48C5-9D8B-C96D7E7C61C6}" type="presOf" srcId="{5D17EDBE-390A-4E91-A7E9-7C6E4C96D965}" destId="{55A8BA53-ABA3-4182-B961-90B44F5415E4}" srcOrd="0" destOrd="0" presId="urn:microsoft.com/office/officeart/2005/8/layout/matrix1"/>
    <dgm:cxn modelId="{268C204E-84A8-496F-96D2-4A4C5C9C4D0E}" type="presOf" srcId="{BB619A2D-3670-4A4F-B885-C6CF58F68043}" destId="{CBCB98BA-F119-47FD-96FD-B4C38E3D2202}" srcOrd="1" destOrd="0" presId="urn:microsoft.com/office/officeart/2005/8/layout/matrix1"/>
    <dgm:cxn modelId="{5F42FEC7-D5FC-4C9E-BDEA-A8B038F02034}" type="presOf" srcId="{9B5C2FC6-6830-4933-A7E6-CAB3C0C48280}" destId="{0848C754-C830-4B1B-9F37-F989DE639E21}" srcOrd="1" destOrd="0" presId="urn:microsoft.com/office/officeart/2005/8/layout/matrix1"/>
    <dgm:cxn modelId="{09BA5297-D3C9-41C4-8A48-9080351C7F7A}" srcId="{5D17EDBE-390A-4E91-A7E9-7C6E4C96D965}" destId="{5199345C-607A-4368-BCE1-04BA6EB2627D}" srcOrd="3" destOrd="0" parTransId="{88D7F069-AFCA-40AA-AC7B-CF84B00918AB}" sibTransId="{9EFEA42B-2636-4006-A19E-0762CA321CAE}"/>
    <dgm:cxn modelId="{0B0F46B6-F77C-4A30-A922-CE30E66B4B2C}" type="presOf" srcId="{6D97D59F-53E7-4525-A136-3924211581A5}" destId="{A4EE57EA-75AD-4A46-B6DE-4E6D76E39822}" srcOrd="0" destOrd="0" presId="urn:microsoft.com/office/officeart/2005/8/layout/matrix1"/>
    <dgm:cxn modelId="{CB5FF7D7-4587-46CA-BC7C-DFC04A3DE859}" type="presOf" srcId="{5199345C-607A-4368-BCE1-04BA6EB2627D}" destId="{C0B7EA79-1EF8-407E-833F-13483307A490}" srcOrd="0" destOrd="0" presId="urn:microsoft.com/office/officeart/2005/8/layout/matrix1"/>
    <dgm:cxn modelId="{DBE91AD3-714A-4502-88C5-9AC8F4014D08}" type="presOf" srcId="{0D1A92BC-9731-460C-B055-7AFA5EDEC578}" destId="{C2D1FF9C-C679-4784-8BB0-1EF05E933F39}" srcOrd="0" destOrd="0" presId="urn:microsoft.com/office/officeart/2005/8/layout/matrix1"/>
    <dgm:cxn modelId="{9FBF85F7-EDF7-40AC-A4A2-470C483D5F99}" srcId="{5D17EDBE-390A-4E91-A7E9-7C6E4C96D965}" destId="{9B5C2FC6-6830-4933-A7E6-CAB3C0C48280}" srcOrd="0" destOrd="0" parTransId="{9C9225CD-CF06-4762-B4DA-9A6E7D93C1C1}" sibTransId="{A1F4FFCB-A73C-4F24-A866-3D7CD4E0E84C}"/>
    <dgm:cxn modelId="{0471FF50-5B3E-41F3-B45F-FF07AA3C9F84}" type="presOf" srcId="{5199345C-607A-4368-BCE1-04BA6EB2627D}" destId="{3E35C275-5BBD-4439-B5E1-E9643CCF9A3B}" srcOrd="1" destOrd="0" presId="urn:microsoft.com/office/officeart/2005/8/layout/matrix1"/>
    <dgm:cxn modelId="{FC00686C-80C6-43C1-A611-A86EFB8EF145}" srcId="{0D1A92BC-9731-460C-B055-7AFA5EDEC578}" destId="{5D17EDBE-390A-4E91-A7E9-7C6E4C96D965}" srcOrd="0" destOrd="0" parTransId="{AC2CFD8F-17FA-4BB7-AD1F-6914DF39B5C2}" sibTransId="{425249AB-E72E-4E1E-BFCA-84EDA755B90A}"/>
    <dgm:cxn modelId="{A97E615A-9A7F-498A-99D7-237AF67AECC5}" type="presOf" srcId="{9B5C2FC6-6830-4933-A7E6-CAB3C0C48280}" destId="{E2C9748B-BD68-495F-B2AC-26BEC0AA1581}" srcOrd="0" destOrd="0" presId="urn:microsoft.com/office/officeart/2005/8/layout/matrix1"/>
    <dgm:cxn modelId="{207634E2-9B7D-4587-9E01-9AD734F63570}" type="presOf" srcId="{6D97D59F-53E7-4525-A136-3924211581A5}" destId="{C7EAA252-E906-415A-80F9-5FCA63F573DE}" srcOrd="1" destOrd="0" presId="urn:microsoft.com/office/officeart/2005/8/layout/matrix1"/>
    <dgm:cxn modelId="{A08734ED-76E4-453C-A586-F4D3F449B6DA}" type="presOf" srcId="{BB619A2D-3670-4A4F-B885-C6CF58F68043}" destId="{34180CED-A095-4B4B-A384-C35B43169157}" srcOrd="0" destOrd="0" presId="urn:microsoft.com/office/officeart/2005/8/layout/matrix1"/>
    <dgm:cxn modelId="{9C4E2743-33F7-4582-B23C-188ADA49881A}" srcId="{5D17EDBE-390A-4E91-A7E9-7C6E4C96D965}" destId="{6D97D59F-53E7-4525-A136-3924211581A5}" srcOrd="2" destOrd="0" parTransId="{B674E112-A8B8-46C4-94B0-F76652513547}" sibTransId="{FC300B86-CD32-4E30-BC54-4B6302223D23}"/>
    <dgm:cxn modelId="{78614400-F86C-445E-818D-8D50ADFE5CD7}" type="presParOf" srcId="{C2D1FF9C-C679-4784-8BB0-1EF05E933F39}" destId="{D1A33884-1E07-4008-87CE-D0559CD6EB6B}" srcOrd="0" destOrd="0" presId="urn:microsoft.com/office/officeart/2005/8/layout/matrix1"/>
    <dgm:cxn modelId="{70C7A850-4B48-4E72-9B88-707E0D4674A2}" type="presParOf" srcId="{D1A33884-1E07-4008-87CE-D0559CD6EB6B}" destId="{E2C9748B-BD68-495F-B2AC-26BEC0AA1581}" srcOrd="0" destOrd="0" presId="urn:microsoft.com/office/officeart/2005/8/layout/matrix1"/>
    <dgm:cxn modelId="{84650955-9B9C-41D4-8E37-1C7A64B341E3}" type="presParOf" srcId="{D1A33884-1E07-4008-87CE-D0559CD6EB6B}" destId="{0848C754-C830-4B1B-9F37-F989DE639E21}" srcOrd="1" destOrd="0" presId="urn:microsoft.com/office/officeart/2005/8/layout/matrix1"/>
    <dgm:cxn modelId="{9FCCBF94-1DAB-4060-B5C5-4AC672250FD5}" type="presParOf" srcId="{D1A33884-1E07-4008-87CE-D0559CD6EB6B}" destId="{34180CED-A095-4B4B-A384-C35B43169157}" srcOrd="2" destOrd="0" presId="urn:microsoft.com/office/officeart/2005/8/layout/matrix1"/>
    <dgm:cxn modelId="{D4021A5D-C322-4882-9965-5DC24D5D311C}" type="presParOf" srcId="{D1A33884-1E07-4008-87CE-D0559CD6EB6B}" destId="{CBCB98BA-F119-47FD-96FD-B4C38E3D2202}" srcOrd="3" destOrd="0" presId="urn:microsoft.com/office/officeart/2005/8/layout/matrix1"/>
    <dgm:cxn modelId="{A3DE1F70-3C17-4F9D-B84F-ECFA1A5BA4C1}" type="presParOf" srcId="{D1A33884-1E07-4008-87CE-D0559CD6EB6B}" destId="{A4EE57EA-75AD-4A46-B6DE-4E6D76E39822}" srcOrd="4" destOrd="0" presId="urn:microsoft.com/office/officeart/2005/8/layout/matrix1"/>
    <dgm:cxn modelId="{C6FB9B86-F795-4E4C-B7D5-73AEF46EC909}" type="presParOf" srcId="{D1A33884-1E07-4008-87CE-D0559CD6EB6B}" destId="{C7EAA252-E906-415A-80F9-5FCA63F573DE}" srcOrd="5" destOrd="0" presId="urn:microsoft.com/office/officeart/2005/8/layout/matrix1"/>
    <dgm:cxn modelId="{422514B4-E8FC-4D8F-B258-959F4737B2BA}" type="presParOf" srcId="{D1A33884-1E07-4008-87CE-D0559CD6EB6B}" destId="{C0B7EA79-1EF8-407E-833F-13483307A490}" srcOrd="6" destOrd="0" presId="urn:microsoft.com/office/officeart/2005/8/layout/matrix1"/>
    <dgm:cxn modelId="{F8A51EDA-392C-433E-A7AC-B699AAE31068}" type="presParOf" srcId="{D1A33884-1E07-4008-87CE-D0559CD6EB6B}" destId="{3E35C275-5BBD-4439-B5E1-E9643CCF9A3B}" srcOrd="7" destOrd="0" presId="urn:microsoft.com/office/officeart/2005/8/layout/matrix1"/>
    <dgm:cxn modelId="{B14349AE-8F55-4C5B-924F-BE78B91DE202}" type="presParOf" srcId="{C2D1FF9C-C679-4784-8BB0-1EF05E933F39}" destId="{55A8BA53-ABA3-4182-B961-90B44F5415E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9C1BB-0018-4F91-BF83-7408753661FD}" type="datetimeFigureOut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CD2B5-3E30-4A7D-A75B-223A7BDDAE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876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5" name="Picture 4" descr="white-ghost logo.png"/>
          <p:cNvPicPr>
            <a:picLocks noChangeAspect="1"/>
          </p:cNvPicPr>
          <p:nvPr userDrawn="1"/>
        </p:nvPicPr>
        <p:blipFill>
          <a:blip r:embed="rId2" cstate="print"/>
          <a:srcRect b="30880"/>
          <a:stretch>
            <a:fillRect/>
          </a:stretch>
        </p:blipFill>
        <p:spPr>
          <a:xfrm>
            <a:off x="7352825" y="6248400"/>
            <a:ext cx="1524950" cy="608464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81000" y="6400800"/>
            <a:ext cx="236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chemeClr val="bg1"/>
                </a:solidFill>
              </a:rPr>
              <a:t>Page</a:t>
            </a:r>
            <a:r>
              <a:rPr lang="en-US" sz="1600" i="1" baseline="0" dirty="0" smtClean="0">
                <a:solidFill>
                  <a:schemeClr val="bg1"/>
                </a:solidFill>
              </a:rPr>
              <a:t> </a:t>
            </a:r>
            <a:fld id="{CE4BA6B8-85D8-4D96-A1DC-EEBEFB8F16A5}" type="slidenum">
              <a:rPr lang="en-US" sz="1600" i="1" smtClean="0">
                <a:solidFill>
                  <a:schemeClr val="bg1"/>
                </a:solidFill>
              </a:rPr>
              <a:pPr/>
              <a:t>‹#›</a:t>
            </a:fld>
            <a:endParaRPr lang="en-US" sz="16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38C7E-7E36-471C-96B2-9F2F5EDE2B5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EB4D-4E98-48E0-A981-4F255D7C44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699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38C7E-7E36-471C-96B2-9F2F5EDE2B5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EB4D-4E98-48E0-A981-4F255D7C44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017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38C7E-7E36-471C-96B2-9F2F5EDE2B5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EB4D-4E98-48E0-A981-4F255D7C44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308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38C7E-7E36-471C-96B2-9F2F5EDE2B5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EB4D-4E98-48E0-A981-4F255D7C44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715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962400"/>
            <a:ext cx="3048000" cy="162780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38C7E-7E36-471C-96B2-9F2F5EDE2B5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EB4D-4E98-48E0-A981-4F255D7C44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48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38C7E-7E36-471C-96B2-9F2F5EDE2B5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EB4D-4E98-48E0-A981-4F255D7C44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758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38C7E-7E36-471C-96B2-9F2F5EDE2B5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EB4D-4E98-48E0-A981-4F255D7C44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128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38C7E-7E36-471C-96B2-9F2F5EDE2B5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EB4D-4E98-48E0-A981-4F255D7C44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723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38C7E-7E36-471C-96B2-9F2F5EDE2B5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EB4D-4E98-48E0-A981-4F255D7C44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339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38C7E-7E36-471C-96B2-9F2F5EDE2B5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EB4D-4E98-48E0-A981-4F255D7C44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795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38C7E-7E36-471C-96B2-9F2F5EDE2B5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EB4D-4E98-48E0-A981-4F255D7C44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630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7-00029_BAK_v03TO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5875" y="6248400"/>
            <a:ext cx="9159875" cy="608013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3" r:id="rId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Clr>
          <a:schemeClr val="tx2"/>
        </a:buClr>
        <a:buFont typeface="Wingdings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Clr>
          <a:schemeClr val="tx2">
            <a:lumMod val="60000"/>
            <a:lumOff val="40000"/>
          </a:schemeClr>
        </a:buClr>
        <a:buFont typeface="Wingdings" pitchFamily="2" charset="2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Clr>
          <a:schemeClr val="tx2"/>
        </a:buClr>
        <a:buSzPct val="98000"/>
        <a:buFont typeface="Wingdings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38C7E-7E36-471C-96B2-9F2F5EDE2B5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4EB4D-4E98-48E0-A981-4F255D7C44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77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295400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spc="-150" dirty="0" smtClean="0">
                <a:ln w="3175"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Overview of Payment and Delivery System Reform Initiatives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19400" y="28956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June 25, 2015</a:t>
            </a:r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107996"/>
          </a:xfrm>
        </p:spPr>
        <p:txBody>
          <a:bodyPr/>
          <a:lstStyle/>
          <a:p>
            <a:r>
              <a:rPr lang="en-US" sz="4000" dirty="0" smtClean="0"/>
              <a:t>State Health Innovation Plan (SHIP) and State Innovation Model (SIM)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295399"/>
            <a:ext cx="8153400" cy="5860066"/>
          </a:xfrm>
        </p:spPr>
        <p:txBody>
          <a:bodyPr/>
          <a:lstStyle/>
          <a:p>
            <a:r>
              <a:rPr lang="en-US" sz="2800" dirty="0" smtClean="0"/>
              <a:t>Five pillars: </a:t>
            </a:r>
            <a:endParaRPr lang="en-US" sz="2800" dirty="0"/>
          </a:p>
          <a:p>
            <a:pPr lvl="1"/>
            <a:r>
              <a:rPr lang="en-US" sz="2600" dirty="0"/>
              <a:t>Improve access to care for all New Yorkers, without </a:t>
            </a:r>
            <a:r>
              <a:rPr lang="en-US" sz="2600" dirty="0" smtClean="0"/>
              <a:t>disparity </a:t>
            </a:r>
            <a:endParaRPr lang="en-US" sz="2600" dirty="0"/>
          </a:p>
          <a:p>
            <a:pPr lvl="1"/>
            <a:r>
              <a:rPr lang="en-US" sz="2600" dirty="0"/>
              <a:t>Integrate care to meet consumer needs seamlessly</a:t>
            </a:r>
          </a:p>
          <a:p>
            <a:pPr lvl="1"/>
            <a:r>
              <a:rPr lang="en-US" sz="2600" dirty="0"/>
              <a:t>Transparent health care cost and quality </a:t>
            </a:r>
          </a:p>
          <a:p>
            <a:pPr lvl="1"/>
            <a:r>
              <a:rPr lang="en-US" sz="2600" dirty="0"/>
              <a:t>Value-based payment </a:t>
            </a:r>
          </a:p>
          <a:p>
            <a:pPr lvl="1"/>
            <a:r>
              <a:rPr lang="en-US" dirty="0"/>
              <a:t>Promoting population health</a:t>
            </a:r>
          </a:p>
          <a:p>
            <a:r>
              <a:rPr lang="en-US" sz="2800" dirty="0"/>
              <a:t>Three “enablers”: </a:t>
            </a:r>
          </a:p>
          <a:p>
            <a:pPr lvl="1"/>
            <a:r>
              <a:rPr lang="en-US" sz="2600" dirty="0"/>
              <a:t>Workforce strategy</a:t>
            </a:r>
          </a:p>
          <a:p>
            <a:pPr lvl="1"/>
            <a:r>
              <a:rPr lang="en-US" sz="2600" dirty="0"/>
              <a:t>Health information technology</a:t>
            </a:r>
          </a:p>
          <a:p>
            <a:pPr lvl="1"/>
            <a:r>
              <a:rPr lang="en-US" sz="2600" dirty="0"/>
              <a:t>Performance evaluation and measurement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1035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09398"/>
          </a:xfrm>
        </p:spPr>
        <p:txBody>
          <a:bodyPr/>
          <a:lstStyle/>
          <a:p>
            <a:r>
              <a:rPr lang="en-US" sz="4400" dirty="0" smtClean="0"/>
              <a:t>SHIP and SIM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990600"/>
            <a:ext cx="8229600" cy="543225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Focus: Primary Care</a:t>
            </a:r>
          </a:p>
          <a:p>
            <a:r>
              <a:rPr lang="en-US" dirty="0" smtClean="0"/>
              <a:t>Regional practice transformation to deliver advanced primary care (APC model)</a:t>
            </a:r>
          </a:p>
          <a:p>
            <a:pPr lvl="1">
              <a:spcBef>
                <a:spcPts val="624"/>
              </a:spcBef>
            </a:pPr>
            <a:r>
              <a:rPr lang="en-US" dirty="0" smtClean="0"/>
              <a:t>Improve access to high-quality services</a:t>
            </a:r>
          </a:p>
          <a:p>
            <a:pPr lvl="1">
              <a:spcBef>
                <a:spcPts val="624"/>
              </a:spcBef>
            </a:pPr>
            <a:r>
              <a:rPr lang="en-US" dirty="0" smtClean="0"/>
              <a:t>Patient and family engagement</a:t>
            </a:r>
          </a:p>
          <a:p>
            <a:pPr lvl="1">
              <a:spcBef>
                <a:spcPts val="624"/>
              </a:spcBef>
            </a:pPr>
            <a:r>
              <a:rPr lang="en-US" dirty="0" smtClean="0"/>
              <a:t>Care coordination</a:t>
            </a:r>
          </a:p>
          <a:p>
            <a:pPr lvl="1">
              <a:spcBef>
                <a:spcPts val="624"/>
              </a:spcBef>
            </a:pPr>
            <a:r>
              <a:rPr lang="en-US" dirty="0" smtClean="0"/>
              <a:t>Enhanced reimbursement</a:t>
            </a:r>
          </a:p>
          <a:p>
            <a:pPr lvl="1">
              <a:spcBef>
                <a:spcPts val="624"/>
              </a:spcBef>
              <a:spcAft>
                <a:spcPts val="600"/>
              </a:spcAft>
            </a:pPr>
            <a:r>
              <a:rPr lang="en-US" dirty="0" smtClean="0"/>
              <a:t>Address Workforce</a:t>
            </a:r>
          </a:p>
          <a:p>
            <a:r>
              <a:rPr lang="en-US" dirty="0" smtClean="0"/>
              <a:t>NY awarded $100 M State Innovation Model (SIM) grant from CMS Center for Innovation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47904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606594"/>
          </a:xfrm>
        </p:spPr>
        <p:txBody>
          <a:bodyPr/>
          <a:lstStyle/>
          <a:p>
            <a:r>
              <a:rPr lang="en-US" sz="4000" dirty="0"/>
              <a:t>Prevention Agenda 2013-2017: New York State's Health Improvement Plan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524000"/>
            <a:ext cx="8382000" cy="4573560"/>
          </a:xfrm>
        </p:spPr>
        <p:txBody>
          <a:bodyPr/>
          <a:lstStyle/>
          <a:p>
            <a:r>
              <a:rPr lang="en-US" dirty="0" smtClean="0"/>
              <a:t>Roadmap to </a:t>
            </a:r>
            <a:r>
              <a:rPr lang="en-US" dirty="0"/>
              <a:t>improve </a:t>
            </a:r>
            <a:r>
              <a:rPr lang="en-US" dirty="0" smtClean="0"/>
              <a:t>health </a:t>
            </a:r>
            <a:r>
              <a:rPr lang="en-US" dirty="0"/>
              <a:t>of New </a:t>
            </a:r>
            <a:r>
              <a:rPr lang="en-US" dirty="0" smtClean="0"/>
              <a:t>Yorkers; Five </a:t>
            </a:r>
            <a:r>
              <a:rPr lang="en-US" dirty="0"/>
              <a:t>priority </a:t>
            </a:r>
            <a:r>
              <a:rPr lang="en-US" dirty="0" smtClean="0"/>
              <a:t>areas: </a:t>
            </a:r>
          </a:p>
          <a:p>
            <a:pPr lvl="1"/>
            <a:r>
              <a:rPr lang="en-US" dirty="0" smtClean="0"/>
              <a:t>Prevent Chronic Disease</a:t>
            </a:r>
            <a:endParaRPr lang="en-US" dirty="0"/>
          </a:p>
          <a:p>
            <a:pPr lvl="1"/>
            <a:r>
              <a:rPr lang="en-US" dirty="0" smtClean="0"/>
              <a:t>Promote a Healthy and Safe environment</a:t>
            </a:r>
          </a:p>
          <a:p>
            <a:pPr lvl="1"/>
            <a:r>
              <a:rPr lang="en-US" dirty="0" smtClean="0"/>
              <a:t>Promote Healthy Women, Infants and Children</a:t>
            </a:r>
          </a:p>
          <a:p>
            <a:pPr lvl="1"/>
            <a:r>
              <a:rPr lang="en-US" dirty="0" smtClean="0"/>
              <a:t>Promote Mental Health and Prevent Substance Abuse</a:t>
            </a:r>
          </a:p>
          <a:p>
            <a:pPr lvl="1"/>
            <a:r>
              <a:rPr lang="en-US" dirty="0" smtClean="0"/>
              <a:t>Prevent HIV, STDs, Vaccine–Preventable Diseases and Healthcare–Associated Infections</a:t>
            </a:r>
          </a:p>
          <a:p>
            <a:r>
              <a:rPr lang="en-US" dirty="0" smtClean="0"/>
              <a:t>Reduce </a:t>
            </a:r>
            <a:r>
              <a:rPr lang="en-US" dirty="0"/>
              <a:t>health </a:t>
            </a:r>
            <a:r>
              <a:rPr lang="en-US" dirty="0" smtClean="0"/>
              <a:t>disparities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678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1661993"/>
          </a:xfrm>
        </p:spPr>
        <p:txBody>
          <a:bodyPr/>
          <a:lstStyle/>
          <a:p>
            <a:r>
              <a:rPr lang="en-US" sz="4000" dirty="0" smtClean="0"/>
              <a:t>Population Health Improvement Programs (PHIPs)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676400"/>
            <a:ext cx="8382000" cy="4607415"/>
          </a:xfrm>
        </p:spPr>
        <p:txBody>
          <a:bodyPr/>
          <a:lstStyle/>
          <a:p>
            <a:r>
              <a:rPr lang="en-US" dirty="0" smtClean="0"/>
              <a:t>Promote Triple Aim: </a:t>
            </a:r>
          </a:p>
          <a:p>
            <a:pPr lvl="1"/>
            <a:r>
              <a:rPr lang="en-US" dirty="0" smtClean="0"/>
              <a:t>Better care</a:t>
            </a:r>
          </a:p>
          <a:p>
            <a:pPr lvl="1"/>
            <a:r>
              <a:rPr lang="en-US" dirty="0" smtClean="0"/>
              <a:t>Better </a:t>
            </a:r>
            <a:r>
              <a:rPr lang="en-US" dirty="0"/>
              <a:t>population </a:t>
            </a:r>
            <a:r>
              <a:rPr lang="en-US" dirty="0" smtClean="0"/>
              <a:t>health</a:t>
            </a:r>
          </a:p>
          <a:p>
            <a:pPr lvl="1"/>
            <a:r>
              <a:rPr lang="en-US" dirty="0" smtClean="0"/>
              <a:t>Lower health </a:t>
            </a:r>
            <a:r>
              <a:rPr lang="en-US" dirty="0"/>
              <a:t>care costs </a:t>
            </a:r>
            <a:endParaRPr lang="en-US" dirty="0" smtClean="0"/>
          </a:p>
          <a:p>
            <a:pPr marL="517525" lvl="1" indent="0">
              <a:buNone/>
            </a:pPr>
            <a:endParaRPr lang="en-US" sz="1400" dirty="0"/>
          </a:p>
          <a:p>
            <a:r>
              <a:rPr lang="en-US" dirty="0" smtClean="0"/>
              <a:t>Support </a:t>
            </a:r>
            <a:r>
              <a:rPr lang="en-US" dirty="0"/>
              <a:t>and </a:t>
            </a:r>
            <a:r>
              <a:rPr lang="en-US" dirty="0" smtClean="0"/>
              <a:t>advance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New York State Prevention Agenda </a:t>
            </a:r>
            <a:r>
              <a:rPr lang="en-US" dirty="0" smtClean="0"/>
              <a:t>2013-2017	</a:t>
            </a:r>
          </a:p>
          <a:p>
            <a:pPr lvl="1"/>
            <a:r>
              <a:rPr lang="en-US" dirty="0" smtClean="0"/>
              <a:t>The State Health Innovation Plan (SHIP)</a:t>
            </a:r>
          </a:p>
          <a:p>
            <a:pPr marL="517525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3955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PHIP (cont’d)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5607689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11 regions</a:t>
            </a:r>
            <a:r>
              <a:rPr lang="en-US" dirty="0"/>
              <a:t> </a:t>
            </a:r>
            <a:r>
              <a:rPr lang="en-US" dirty="0" smtClean="0"/>
              <a:t>with statewide </a:t>
            </a:r>
            <a:r>
              <a:rPr lang="en-US" dirty="0"/>
              <a:t>coverage </a:t>
            </a:r>
            <a:r>
              <a:rPr lang="en-US" dirty="0" smtClean="0"/>
              <a:t>achieved</a:t>
            </a:r>
          </a:p>
          <a:p>
            <a:r>
              <a:rPr lang="en-US" dirty="0"/>
              <a:t>Serve as </a:t>
            </a:r>
            <a:r>
              <a:rPr lang="en-US" dirty="0" smtClean="0"/>
              <a:t>neutral convener and resource to: </a:t>
            </a:r>
            <a:endParaRPr lang="en-US" dirty="0"/>
          </a:p>
          <a:p>
            <a:pPr lvl="1"/>
            <a:r>
              <a:rPr lang="en-US" dirty="0" smtClean="0"/>
              <a:t>Collect, analyze and utilize data</a:t>
            </a:r>
            <a:endParaRPr lang="en-US" dirty="0"/>
          </a:p>
          <a:p>
            <a:pPr lvl="1"/>
            <a:r>
              <a:rPr lang="en-US" dirty="0" smtClean="0"/>
              <a:t>Convene stakeholders</a:t>
            </a:r>
          </a:p>
          <a:p>
            <a:pPr lvl="1"/>
            <a:r>
              <a:rPr lang="en-US" dirty="0" smtClean="0"/>
              <a:t>Regional needs assessments</a:t>
            </a:r>
          </a:p>
          <a:p>
            <a:pPr lvl="1"/>
            <a:r>
              <a:rPr lang="en-US" dirty="0" smtClean="0"/>
              <a:t>Facilitate Prevention Agenda </a:t>
            </a:r>
            <a:endParaRPr lang="en-US" dirty="0"/>
          </a:p>
          <a:p>
            <a:pPr lvl="1"/>
            <a:r>
              <a:rPr lang="en-US" dirty="0" smtClean="0"/>
              <a:t>Identify and share </a:t>
            </a:r>
            <a:r>
              <a:rPr lang="en-US" dirty="0"/>
              <a:t>best </a:t>
            </a:r>
            <a:r>
              <a:rPr lang="en-US" dirty="0" smtClean="0"/>
              <a:t>practices</a:t>
            </a:r>
          </a:p>
          <a:p>
            <a:pPr lvl="1"/>
            <a:r>
              <a:rPr lang="en-US" dirty="0" smtClean="0"/>
              <a:t>Enable practice transformation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4249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PHIP Regions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990600"/>
            <a:ext cx="8686800" cy="5102935"/>
          </a:xfrm>
        </p:spPr>
        <p:txBody>
          <a:bodyPr/>
          <a:lstStyle/>
          <a:p>
            <a:pPr marL="288925" indent="-288925">
              <a:spcAft>
                <a:spcPts val="300"/>
              </a:spcAft>
            </a:pPr>
            <a:r>
              <a:rPr lang="en-US" sz="2100" b="1" dirty="0"/>
              <a:t>Western </a:t>
            </a:r>
            <a:r>
              <a:rPr lang="en-US" sz="2100" b="1" dirty="0" smtClean="0"/>
              <a:t>NY</a:t>
            </a:r>
            <a:r>
              <a:rPr lang="en-US" sz="2100" dirty="0" smtClean="0"/>
              <a:t>-Allegany</a:t>
            </a:r>
            <a:r>
              <a:rPr lang="en-US" sz="2100" dirty="0"/>
              <a:t>, Cattaraugus, Chautauqua, Erie, </a:t>
            </a:r>
            <a:r>
              <a:rPr lang="en-US" sz="2100" dirty="0" smtClean="0"/>
              <a:t>Niagara, Orleans, Genesee</a:t>
            </a:r>
            <a:r>
              <a:rPr lang="en-US" sz="2100" dirty="0"/>
              <a:t>, Wyoming</a:t>
            </a:r>
          </a:p>
          <a:p>
            <a:pPr marL="288925" indent="-288925">
              <a:spcAft>
                <a:spcPts val="300"/>
              </a:spcAft>
            </a:pPr>
            <a:r>
              <a:rPr lang="en-US" sz="2100" b="1" dirty="0" smtClean="0"/>
              <a:t>Finger Lakes-</a:t>
            </a:r>
            <a:r>
              <a:rPr lang="en-US" sz="2100" dirty="0" smtClean="0"/>
              <a:t>Chemung</a:t>
            </a:r>
            <a:r>
              <a:rPr lang="en-US" sz="2100" dirty="0"/>
              <a:t>, Livingston, Monroe, Ontario, Schuyler, Seneca, </a:t>
            </a:r>
            <a:r>
              <a:rPr lang="en-US" sz="2100" dirty="0" smtClean="0"/>
              <a:t>Steuben</a:t>
            </a:r>
            <a:r>
              <a:rPr lang="en-US" sz="2100" dirty="0"/>
              <a:t>, Wayne, Yates</a:t>
            </a:r>
          </a:p>
          <a:p>
            <a:pPr marL="288925" indent="-288925">
              <a:spcAft>
                <a:spcPts val="300"/>
              </a:spcAft>
            </a:pPr>
            <a:r>
              <a:rPr lang="en-US" sz="2100" b="1" dirty="0"/>
              <a:t>Southern </a:t>
            </a:r>
            <a:r>
              <a:rPr lang="en-US" sz="2100" b="1" dirty="0" smtClean="0"/>
              <a:t>Tier</a:t>
            </a:r>
            <a:r>
              <a:rPr lang="en-US" sz="2100" dirty="0" smtClean="0"/>
              <a:t>-Broome</a:t>
            </a:r>
            <a:r>
              <a:rPr lang="en-US" sz="2100" dirty="0"/>
              <a:t>, Chenango, Delaware, Tioga, Tompkins</a:t>
            </a:r>
          </a:p>
          <a:p>
            <a:pPr marL="288925" indent="-288925">
              <a:spcAft>
                <a:spcPts val="300"/>
              </a:spcAft>
            </a:pPr>
            <a:r>
              <a:rPr lang="en-US" sz="2100" b="1" dirty="0"/>
              <a:t>Central </a:t>
            </a:r>
            <a:r>
              <a:rPr lang="en-US" sz="2100" b="1" dirty="0" smtClean="0"/>
              <a:t>NY</a:t>
            </a:r>
            <a:r>
              <a:rPr lang="en-US" sz="2100" dirty="0" smtClean="0"/>
              <a:t>-Cayuga</a:t>
            </a:r>
            <a:r>
              <a:rPr lang="en-US" sz="2100" dirty="0"/>
              <a:t>, Cortland, Madison, Onondaga, Oswego</a:t>
            </a:r>
          </a:p>
          <a:p>
            <a:pPr marL="288925" indent="-288925">
              <a:spcAft>
                <a:spcPts val="300"/>
              </a:spcAft>
            </a:pPr>
            <a:r>
              <a:rPr lang="en-US" sz="2100" b="1" dirty="0"/>
              <a:t>Mohawk </a:t>
            </a:r>
            <a:r>
              <a:rPr lang="en-US" sz="2100" b="1" dirty="0" smtClean="0"/>
              <a:t>Valley</a:t>
            </a:r>
            <a:r>
              <a:rPr lang="en-US" sz="2100" dirty="0" smtClean="0"/>
              <a:t>-Fulton</a:t>
            </a:r>
            <a:r>
              <a:rPr lang="en-US" sz="2100" dirty="0"/>
              <a:t>, Herkimer, Montgomery, Oneida, Otsego, Schoharie</a:t>
            </a:r>
          </a:p>
          <a:p>
            <a:pPr marL="288925" indent="-288925">
              <a:spcAft>
                <a:spcPts val="300"/>
              </a:spcAft>
            </a:pPr>
            <a:r>
              <a:rPr lang="en-US" sz="2100" b="1" dirty="0"/>
              <a:t>North </a:t>
            </a:r>
            <a:r>
              <a:rPr lang="en-US" sz="2100" b="1" dirty="0" smtClean="0"/>
              <a:t>Country</a:t>
            </a:r>
            <a:r>
              <a:rPr lang="en-US" sz="2100" dirty="0" smtClean="0"/>
              <a:t>-Clinton</a:t>
            </a:r>
            <a:r>
              <a:rPr lang="en-US" sz="2100" dirty="0"/>
              <a:t>, Essex, Franklin, Hamilton, Warren, Washington</a:t>
            </a:r>
          </a:p>
          <a:p>
            <a:pPr marL="288925" indent="-288925">
              <a:spcAft>
                <a:spcPts val="300"/>
              </a:spcAft>
            </a:pPr>
            <a:r>
              <a:rPr lang="en-US" sz="2100" b="1" dirty="0"/>
              <a:t>Tug Hill </a:t>
            </a:r>
            <a:r>
              <a:rPr lang="en-US" sz="2100" b="1" dirty="0" smtClean="0"/>
              <a:t>Seaway</a:t>
            </a:r>
            <a:r>
              <a:rPr lang="en-US" sz="2100" dirty="0" smtClean="0"/>
              <a:t>-Jefferson</a:t>
            </a:r>
            <a:r>
              <a:rPr lang="en-US" sz="2100" dirty="0"/>
              <a:t>, Lewis, St. Lawrence</a:t>
            </a:r>
          </a:p>
          <a:p>
            <a:pPr marL="288925" indent="-288925">
              <a:spcAft>
                <a:spcPts val="300"/>
              </a:spcAft>
            </a:pPr>
            <a:r>
              <a:rPr lang="en-US" sz="2100" b="1" dirty="0"/>
              <a:t>Capital </a:t>
            </a:r>
            <a:r>
              <a:rPr lang="en-US" sz="2100" b="1" dirty="0" smtClean="0"/>
              <a:t>Region</a:t>
            </a:r>
            <a:r>
              <a:rPr lang="en-US" sz="2100" dirty="0" smtClean="0"/>
              <a:t>-Albany</a:t>
            </a:r>
            <a:r>
              <a:rPr lang="en-US" sz="2100" dirty="0"/>
              <a:t>, Columbia, Greene, Saratoga, Schenectady, Rensselaer </a:t>
            </a:r>
          </a:p>
          <a:p>
            <a:pPr marL="288925" indent="-288925">
              <a:spcAft>
                <a:spcPts val="300"/>
              </a:spcAft>
            </a:pPr>
            <a:r>
              <a:rPr lang="en-US" sz="2100" b="1" dirty="0" smtClean="0"/>
              <a:t>Mid-Hudson</a:t>
            </a:r>
            <a:r>
              <a:rPr lang="en-US" sz="2100" dirty="0" smtClean="0"/>
              <a:t>-Dutchess, </a:t>
            </a:r>
            <a:r>
              <a:rPr lang="en-US" sz="2100" dirty="0"/>
              <a:t>Orange, Putnam, Rockland, Sullivan, Ulster, Westchester</a:t>
            </a:r>
          </a:p>
          <a:p>
            <a:pPr marL="288925" indent="-288925">
              <a:spcAft>
                <a:spcPts val="300"/>
              </a:spcAft>
            </a:pPr>
            <a:r>
              <a:rPr lang="en-US" sz="2100" b="1" dirty="0"/>
              <a:t>New York </a:t>
            </a:r>
            <a:r>
              <a:rPr lang="en-US" sz="2100" b="1" dirty="0" smtClean="0"/>
              <a:t>City</a:t>
            </a:r>
            <a:r>
              <a:rPr lang="en-US" sz="2100" dirty="0" smtClean="0"/>
              <a:t>-Bronx</a:t>
            </a:r>
            <a:r>
              <a:rPr lang="en-US" sz="2100" dirty="0"/>
              <a:t>, Kings, New York, Richmond, Queens</a:t>
            </a:r>
          </a:p>
          <a:p>
            <a:pPr marL="288925" indent="-288925"/>
            <a:r>
              <a:rPr lang="en-US" sz="2100" b="1" dirty="0"/>
              <a:t>Long </a:t>
            </a:r>
            <a:r>
              <a:rPr lang="en-US" sz="2100" b="1" dirty="0" smtClean="0"/>
              <a:t>Island</a:t>
            </a:r>
            <a:r>
              <a:rPr lang="en-US" sz="2100" dirty="0" smtClean="0"/>
              <a:t>-Nassau</a:t>
            </a:r>
            <a:r>
              <a:rPr lang="en-US" sz="2100" dirty="0"/>
              <a:t>, </a:t>
            </a:r>
            <a:r>
              <a:rPr lang="en-US" sz="2100" dirty="0" smtClean="0"/>
              <a:t>Suffolk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195459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371600"/>
            <a:ext cx="8229600" cy="419807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2400"/>
              </a:spcAft>
            </a:pPr>
            <a:r>
              <a:rPr lang="en-US" dirty="0" smtClean="0"/>
              <a:t>Multiple initiatives restructure health delivery </a:t>
            </a:r>
          </a:p>
          <a:p>
            <a:pPr>
              <a:spcBef>
                <a:spcPts val="600"/>
              </a:spcBef>
              <a:spcAft>
                <a:spcPts val="2400"/>
              </a:spcAft>
            </a:pPr>
            <a:r>
              <a:rPr lang="en-US" dirty="0" smtClean="0"/>
              <a:t>Shift in focus</a:t>
            </a:r>
            <a:r>
              <a:rPr lang="en-US" dirty="0" smtClean="0">
                <a:sym typeface="Symbol" panose="05050102010706020507" pitchFamily="18" charset="2"/>
              </a:rPr>
              <a:t></a:t>
            </a:r>
            <a:r>
              <a:rPr lang="en-US" dirty="0" smtClean="0"/>
              <a:t>quality and outcomes vs. volume</a:t>
            </a:r>
          </a:p>
          <a:p>
            <a:pPr>
              <a:spcBef>
                <a:spcPts val="600"/>
              </a:spcBef>
              <a:spcAft>
                <a:spcPts val="2400"/>
              </a:spcAft>
            </a:pPr>
            <a:r>
              <a:rPr lang="en-US" dirty="0" smtClean="0"/>
              <a:t>Planning and collaboration</a:t>
            </a:r>
          </a:p>
          <a:p>
            <a:pPr>
              <a:spcBef>
                <a:spcPts val="600"/>
              </a:spcBef>
              <a:spcAft>
                <a:spcPts val="2400"/>
              </a:spcAft>
            </a:pPr>
            <a:r>
              <a:rPr lang="en-US" dirty="0" smtClean="0"/>
              <a:t>Social determinants of health and impact on health outcomes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Hard for everyone to keep 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4313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53998"/>
          </a:xfrm>
        </p:spPr>
        <p:txBody>
          <a:bodyPr/>
          <a:lstStyle/>
          <a:p>
            <a:r>
              <a:rPr lang="en-US" sz="4000" dirty="0" smtClean="0">
                <a:solidFill>
                  <a:schemeClr val="tx2"/>
                </a:solidFill>
              </a:rPr>
              <a:t>Significant Activity in Health Systems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143000"/>
            <a:ext cx="8382000" cy="4784437"/>
          </a:xfrm>
        </p:spPr>
        <p:txBody>
          <a:bodyPr/>
          <a:lstStyle/>
          <a:p>
            <a:pPr marL="403225" lvl="1" indent="-40322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n"/>
              <a:defRPr/>
            </a:pPr>
            <a:r>
              <a:rPr lang="en-US" kern="0" dirty="0" smtClean="0">
                <a:solidFill>
                  <a:prstClr val="black"/>
                </a:solidFill>
                <a:ea typeface="ＭＳ Ｐゴシック"/>
                <a:cs typeface="Arial" pitchFamily="34" charset="0"/>
              </a:rPr>
              <a:t>Implementation of Affordable Care Act (ACA)</a:t>
            </a:r>
          </a:p>
          <a:p>
            <a:pPr marL="403225" lvl="1" indent="-40322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n"/>
              <a:defRPr/>
            </a:pPr>
            <a:r>
              <a:rPr lang="en-US" kern="0" dirty="0" smtClean="0">
                <a:solidFill>
                  <a:prstClr val="black"/>
                </a:solidFill>
                <a:ea typeface="ＭＳ Ｐゴシック"/>
                <a:cs typeface="Arial" pitchFamily="34" charset="0"/>
              </a:rPr>
              <a:t>New York Medicaid Redesign </a:t>
            </a:r>
          </a:p>
          <a:p>
            <a:pPr marL="403225" lvl="1" indent="-40322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n"/>
              <a:defRPr/>
            </a:pPr>
            <a:r>
              <a:rPr lang="en-US" kern="0" dirty="0" smtClean="0">
                <a:solidFill>
                  <a:prstClr val="black"/>
                </a:solidFill>
                <a:ea typeface="ＭＳ Ｐゴシック"/>
                <a:cs typeface="Arial" pitchFamily="34" charset="0"/>
              </a:rPr>
              <a:t>NYS Medicaid Waiver </a:t>
            </a:r>
            <a:r>
              <a:rPr lang="en-US" kern="0" dirty="0" smtClean="0">
                <a:solidFill>
                  <a:prstClr val="black"/>
                </a:solidFill>
                <a:ea typeface="ＭＳ Ｐゴシック"/>
                <a:cs typeface="Arial" pitchFamily="34" charset="0"/>
                <a:sym typeface="Symbol" panose="05050102010706020507" pitchFamily="18" charset="2"/>
              </a:rPr>
              <a:t></a:t>
            </a:r>
            <a:r>
              <a:rPr lang="en-US" kern="0" dirty="0" smtClean="0">
                <a:solidFill>
                  <a:prstClr val="black"/>
                </a:solidFill>
                <a:ea typeface="ＭＳ Ｐゴシック"/>
                <a:cs typeface="Arial" pitchFamily="34" charset="0"/>
              </a:rPr>
              <a:t> DSRIP</a:t>
            </a:r>
          </a:p>
          <a:p>
            <a:pPr marL="403225" lvl="1" indent="-40322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n"/>
              <a:defRPr/>
            </a:pPr>
            <a:r>
              <a:rPr lang="en-US" kern="0" dirty="0" smtClean="0">
                <a:solidFill>
                  <a:prstClr val="black"/>
                </a:solidFill>
                <a:ea typeface="ＭＳ Ｐゴシック"/>
                <a:cs typeface="Arial" pitchFamily="34" charset="0"/>
              </a:rPr>
              <a:t>Medicaid Managed Care </a:t>
            </a:r>
          </a:p>
          <a:p>
            <a:pPr marL="403225" lvl="1" indent="-40322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n"/>
              <a:defRPr/>
            </a:pPr>
            <a:r>
              <a:rPr lang="en-US" kern="0" dirty="0" smtClean="0">
                <a:solidFill>
                  <a:prstClr val="black"/>
                </a:solidFill>
                <a:ea typeface="ＭＳ Ｐゴシック"/>
                <a:cs typeface="Arial" pitchFamily="34" charset="0"/>
              </a:rPr>
              <a:t>Increased focus on quality and outcomes</a:t>
            </a:r>
          </a:p>
          <a:p>
            <a:pPr marL="403225" lvl="1" indent="-40322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n"/>
              <a:defRPr/>
            </a:pPr>
            <a:r>
              <a:rPr lang="en-US" kern="0" dirty="0" smtClean="0">
                <a:solidFill>
                  <a:prstClr val="black"/>
                </a:solidFill>
                <a:ea typeface="ＭＳ Ｐゴシック"/>
                <a:cs typeface="Arial" pitchFamily="34" charset="0"/>
              </a:rPr>
              <a:t>Patient-Centered Medical Homes, Accountable Care Organizations, Health Homes. Advanced Primary Care</a:t>
            </a:r>
          </a:p>
          <a:p>
            <a:pPr marL="403225" lvl="1" indent="-40322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n"/>
              <a:defRPr/>
            </a:pPr>
            <a:r>
              <a:rPr lang="en-US" kern="0" dirty="0" smtClean="0">
                <a:solidFill>
                  <a:prstClr val="black"/>
                </a:solidFill>
                <a:ea typeface="ＭＳ Ｐゴシック"/>
                <a:cs typeface="Arial" pitchFamily="34" charset="0"/>
              </a:rPr>
              <a:t>Electronic Health Records implementation</a:t>
            </a:r>
          </a:p>
          <a:p>
            <a:pPr marL="403225" lvl="1" indent="-403225">
              <a:buClr>
                <a:schemeClr val="tx2"/>
              </a:buClr>
              <a:buSzPct val="100000"/>
              <a:buFont typeface="Wingdings" panose="05000000000000000000" pitchFamily="2" charset="2"/>
              <a:buChar char="n"/>
              <a:defRPr/>
            </a:pPr>
            <a:r>
              <a:rPr lang="en-US" kern="0" dirty="0" smtClean="0">
                <a:solidFill>
                  <a:prstClr val="black"/>
                </a:solidFill>
                <a:ea typeface="ＭＳ Ｐゴシック"/>
                <a:cs typeface="Arial" pitchFamily="34" charset="0"/>
              </a:rPr>
              <a:t>Efforts to integrate Behavioral Health and Primary Care</a:t>
            </a:r>
          </a:p>
        </p:txBody>
      </p:sp>
    </p:spTree>
    <p:extLst>
      <p:ext uri="{BB962C8B-B14F-4D97-AF65-F5344CB8AC3E}">
        <p14:creationId xmlns:p14="http://schemas.microsoft.com/office/powerpoint/2010/main" val="29839952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Triple AIM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5078313"/>
          </a:xfrm>
        </p:spPr>
        <p:txBody>
          <a:bodyPr/>
          <a:lstStyle/>
          <a:p>
            <a:r>
              <a:rPr lang="en-US" dirty="0" smtClean="0"/>
              <a:t>Triple Aim is </a:t>
            </a:r>
            <a:r>
              <a:rPr lang="en-US" dirty="0"/>
              <a:t>a framework developed by the Institute for Healthcare </a:t>
            </a:r>
            <a:r>
              <a:rPr lang="en-US" dirty="0" smtClean="0"/>
              <a:t>Improvement</a:t>
            </a:r>
          </a:p>
          <a:p>
            <a:pPr lvl="1"/>
            <a:r>
              <a:rPr lang="en-US" sz="3000" dirty="0" smtClean="0"/>
              <a:t>Improve </a:t>
            </a:r>
            <a:r>
              <a:rPr lang="en-US" sz="3000" dirty="0"/>
              <a:t>patient experience of care (including quality and satisfaction</a:t>
            </a:r>
            <a:r>
              <a:rPr lang="en-US" sz="3000" dirty="0" smtClean="0"/>
              <a:t>)</a:t>
            </a:r>
            <a:endParaRPr lang="en-US" sz="3000" dirty="0"/>
          </a:p>
          <a:p>
            <a:pPr lvl="1"/>
            <a:r>
              <a:rPr lang="en-US" sz="3000" dirty="0" smtClean="0"/>
              <a:t>Improve </a:t>
            </a:r>
            <a:r>
              <a:rPr lang="en-US" sz="3000" dirty="0"/>
              <a:t>the health of </a:t>
            </a:r>
            <a:r>
              <a:rPr lang="en-US" sz="3000" dirty="0" smtClean="0"/>
              <a:t>populations</a:t>
            </a:r>
            <a:endParaRPr lang="en-US" sz="3000" dirty="0"/>
          </a:p>
          <a:p>
            <a:pPr lvl="1">
              <a:spcAft>
                <a:spcPts val="1200"/>
              </a:spcAft>
            </a:pPr>
            <a:r>
              <a:rPr lang="en-US" sz="3000" dirty="0" smtClean="0"/>
              <a:t>Reduce </a:t>
            </a:r>
            <a:r>
              <a:rPr lang="en-US" sz="3000" dirty="0"/>
              <a:t>the per capita cost of health </a:t>
            </a:r>
            <a:r>
              <a:rPr lang="en-US" sz="3000" dirty="0" smtClean="0"/>
              <a:t>care</a:t>
            </a:r>
            <a:endParaRPr lang="en-US" sz="3000" dirty="0"/>
          </a:p>
          <a:p>
            <a:r>
              <a:rPr lang="en-US" dirty="0" smtClean="0"/>
              <a:t>Guiding principle of NYS payment and delivery system reform initiatives: Move health care delivery system toward triple aim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1369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27502110"/>
              </p:ext>
            </p:extLst>
          </p:nvPr>
        </p:nvGraphicFramePr>
        <p:xfrm>
          <a:off x="381000" y="1219200"/>
          <a:ext cx="84582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2651" y="76200"/>
            <a:ext cx="881600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York State </a:t>
            </a:r>
            <a:r>
              <a:rPr lang="en-US" sz="2100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Health slide </a:t>
            </a:r>
            <a:r>
              <a:rPr lang="en-US" sz="2100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</a:t>
            </a:r>
            <a:r>
              <a:rPr lang="en-US" sz="2100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NYS Health </a:t>
            </a:r>
            <a:r>
              <a:rPr lang="en-US" sz="2100" b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Initiatives 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857250"/>
            <a:ext cx="9144000" cy="314325"/>
          </a:xfrm>
          <a:prstGeom prst="rect">
            <a:avLst/>
          </a:prstGeom>
          <a:solidFill>
            <a:srgbClr val="0029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857250"/>
            <a:ext cx="9144000" cy="76200"/>
          </a:xfrm>
          <a:prstGeom prst="rect">
            <a:avLst/>
          </a:prstGeom>
          <a:solidFill>
            <a:srgbClr val="600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78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</p:spPr>
        <p:txBody>
          <a:bodyPr/>
          <a:lstStyle/>
          <a:p>
            <a:r>
              <a:rPr lang="en-US" dirty="0" smtClean="0"/>
              <a:t>Delivery System Reform Incentive Payment Program (DSRIP)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14938" y="1828800"/>
            <a:ext cx="8382000" cy="4253472"/>
          </a:xfrm>
        </p:spPr>
        <p:txBody>
          <a:bodyPr/>
          <a:lstStyle/>
          <a:p>
            <a:r>
              <a:rPr lang="en-US" dirty="0" smtClean="0"/>
              <a:t>Restructure health care delivery system</a:t>
            </a:r>
          </a:p>
          <a:p>
            <a:pPr lvl="1"/>
            <a:r>
              <a:rPr lang="en-US" dirty="0" smtClean="0"/>
              <a:t>Delivery </a:t>
            </a:r>
            <a:r>
              <a:rPr lang="en-US" dirty="0"/>
              <a:t>System Reform Incentive Payment (DSRIP) program: </a:t>
            </a:r>
            <a:r>
              <a:rPr lang="en-US" dirty="0" smtClean="0"/>
              <a:t>$7.42 B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Interim </a:t>
            </a:r>
            <a:r>
              <a:rPr lang="en-US" dirty="0"/>
              <a:t>Access Assurance Fund (IAAF): $500 M 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Medicaid </a:t>
            </a:r>
            <a:r>
              <a:rPr lang="en-US" dirty="0"/>
              <a:t>Redesign Projects: $1.08 </a:t>
            </a:r>
            <a:r>
              <a:rPr lang="en-US" dirty="0" smtClean="0"/>
              <a:t>B</a:t>
            </a:r>
          </a:p>
          <a:p>
            <a:pPr marL="517525" lvl="1" indent="0">
              <a:buNone/>
            </a:pPr>
            <a:endParaRPr lang="en-US" dirty="0"/>
          </a:p>
          <a:p>
            <a:r>
              <a:rPr lang="en-US" dirty="0" smtClean="0"/>
              <a:t>Achieve 25</a:t>
            </a:r>
            <a:r>
              <a:rPr lang="en-US" dirty="0"/>
              <a:t>% reduction in avoidable </a:t>
            </a:r>
            <a:r>
              <a:rPr lang="en-US" dirty="0" smtClean="0"/>
              <a:t>hospitalizations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5875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DSRIP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550612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Transform </a:t>
            </a:r>
            <a:r>
              <a:rPr lang="en-US" dirty="0" smtClean="0"/>
              <a:t>health </a:t>
            </a:r>
            <a:r>
              <a:rPr lang="en-US" dirty="0"/>
              <a:t>care safety </a:t>
            </a:r>
            <a:r>
              <a:rPr lang="en-US" dirty="0" smtClean="0"/>
              <a:t>net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Reduce avoidable hospital use 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Improve health </a:t>
            </a:r>
            <a:r>
              <a:rPr lang="en-US" dirty="0"/>
              <a:t>and public health measures 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Cost-efficient Medicaid program with better outcomes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Leverage payment reform to ensure long-term delivery </a:t>
            </a:r>
            <a:r>
              <a:rPr lang="en-US" dirty="0"/>
              <a:t>system </a:t>
            </a:r>
            <a:r>
              <a:rPr lang="en-US" dirty="0" smtClean="0"/>
              <a:t>reform</a:t>
            </a:r>
          </a:p>
          <a:p>
            <a:r>
              <a:rPr lang="en-US" dirty="0" smtClean="0"/>
              <a:t>Financial </a:t>
            </a:r>
            <a:r>
              <a:rPr lang="en-US" dirty="0"/>
              <a:t>support </a:t>
            </a:r>
            <a:r>
              <a:rPr lang="en-US" dirty="0" smtClean="0"/>
              <a:t>for some safety </a:t>
            </a:r>
            <a:r>
              <a:rPr lang="en-US" dirty="0"/>
              <a:t>net </a:t>
            </a:r>
            <a:r>
              <a:rPr lang="en-US" dirty="0" smtClean="0"/>
              <a:t>providers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7374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107996"/>
          </a:xfrm>
        </p:spPr>
        <p:txBody>
          <a:bodyPr/>
          <a:lstStyle/>
          <a:p>
            <a:r>
              <a:rPr lang="en-US" sz="4000" dirty="0" smtClean="0"/>
              <a:t>DSRIP Stakeholder and Community Engagement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524000"/>
            <a:ext cx="8344861" cy="407188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Community </a:t>
            </a:r>
            <a:r>
              <a:rPr lang="en-US" dirty="0"/>
              <a:t>needs assessment </a:t>
            </a:r>
            <a:r>
              <a:rPr lang="en-US" dirty="0" smtClean="0"/>
              <a:t>was </a:t>
            </a:r>
            <a:r>
              <a:rPr lang="en-US" b="1" dirty="0" smtClean="0"/>
              <a:t>essential</a:t>
            </a:r>
            <a:r>
              <a:rPr lang="en-US" dirty="0" smtClean="0"/>
              <a:t> </a:t>
            </a:r>
            <a:r>
              <a:rPr lang="en-US" dirty="0"/>
              <a:t>element </a:t>
            </a:r>
            <a:r>
              <a:rPr lang="en-US" dirty="0" smtClean="0"/>
              <a:t>to engage </a:t>
            </a:r>
            <a:r>
              <a:rPr lang="en-US" dirty="0"/>
              <a:t>the </a:t>
            </a:r>
            <a:r>
              <a:rPr lang="en-US" dirty="0" smtClean="0"/>
              <a:t>community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Needs </a:t>
            </a:r>
            <a:r>
              <a:rPr lang="en-US" dirty="0"/>
              <a:t>assessment </a:t>
            </a:r>
            <a:r>
              <a:rPr lang="en-US" b="1" dirty="0" smtClean="0"/>
              <a:t>shaped </a:t>
            </a:r>
            <a:r>
              <a:rPr lang="en-US" b="1" dirty="0"/>
              <a:t>and </a:t>
            </a:r>
            <a:r>
              <a:rPr lang="en-US" b="1" dirty="0" smtClean="0"/>
              <a:t>decided</a:t>
            </a:r>
            <a:r>
              <a:rPr lang="en-US" dirty="0" smtClean="0"/>
              <a:t> DSRIP priorities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PPSs need to continue/improve community engagement</a:t>
            </a:r>
          </a:p>
          <a:p>
            <a:r>
              <a:rPr lang="en-US" dirty="0" smtClean="0"/>
              <a:t>Enacted 2015-16 State Budget requires Community Advisory Boards</a:t>
            </a:r>
          </a:p>
        </p:txBody>
      </p:sp>
    </p:spTree>
    <p:extLst>
      <p:ext uri="{BB962C8B-B14F-4D97-AF65-F5344CB8AC3E}">
        <p14:creationId xmlns:p14="http://schemas.microsoft.com/office/powerpoint/2010/main" val="31185737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en-US" dirty="0" smtClean="0"/>
              <a:t>Opportunities to Inform DSRIP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573560"/>
          </a:xfrm>
        </p:spPr>
        <p:txBody>
          <a:bodyPr/>
          <a:lstStyle/>
          <a:p>
            <a:r>
              <a:rPr lang="en-US" b="1" dirty="0" smtClean="0"/>
              <a:t>Invested </a:t>
            </a:r>
            <a:r>
              <a:rPr lang="en-US" b="1" dirty="0"/>
              <a:t>Stakeholders can assure broad </a:t>
            </a:r>
            <a:r>
              <a:rPr lang="en-US" b="1" dirty="0" smtClean="0"/>
              <a:t>ongoing community </a:t>
            </a:r>
            <a:r>
              <a:rPr lang="en-US" b="1" dirty="0"/>
              <a:t>participation:  </a:t>
            </a:r>
          </a:p>
          <a:p>
            <a:pPr lvl="1"/>
            <a:r>
              <a:rPr lang="en-US" dirty="0"/>
              <a:t>Make meetings accessible (logistically, language and time)</a:t>
            </a:r>
          </a:p>
          <a:p>
            <a:pPr lvl="1"/>
            <a:r>
              <a:rPr lang="en-US" dirty="0"/>
              <a:t>Provide education material </a:t>
            </a:r>
          </a:p>
          <a:p>
            <a:pPr lvl="1"/>
            <a:r>
              <a:rPr lang="en-US" dirty="0"/>
              <a:t>Capture feedback and incorporate it</a:t>
            </a:r>
          </a:p>
          <a:p>
            <a:pPr lvl="1"/>
            <a:r>
              <a:rPr lang="en-US" dirty="0" smtClean="0"/>
              <a:t>Facilitate direct interaction with PPSs and community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3386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Also happening….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859518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In addition to DSRIP, the State is also undertaking other comprehensive health improvement and planning initiatives: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The State Healthcare Innovation Plan (SHIP)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Prevention Agenda 2013-17: New York State’s Health Improvement Plan (Prevention Agenda)</a:t>
            </a:r>
          </a:p>
          <a:p>
            <a:r>
              <a:rPr lang="en-US" dirty="0" smtClean="0"/>
              <a:t>Population Health Improvement Plan (PHIP)</a:t>
            </a:r>
          </a:p>
        </p:txBody>
      </p:sp>
    </p:spTree>
    <p:extLst>
      <p:ext uri="{BB962C8B-B14F-4D97-AF65-F5344CB8AC3E}">
        <p14:creationId xmlns:p14="http://schemas.microsoft.com/office/powerpoint/2010/main" val="21940872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Light_with Blue Bar Segoe Template">
  <a:themeElements>
    <a:clrScheme name="Custom 2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D965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0" ma:contentTypeDescription="Create a new document." ma:contentTypeScope="" ma:versionID="b6358c8e9ccf10d22debe3a56dce56ac"/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4EC5CB9-9E54-4903-AFA7-794AEA9104F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67FE8A7-F352-471E-B14C-824CE1381344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3.xml><?xml version="1.0" encoding="utf-8"?>
<ds:datastoreItem xmlns:ds="http://schemas.openxmlformats.org/officeDocument/2006/customXml" ds:itemID="{E9F2D80D-E46C-4045-8458-3B3FECFDBF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1_Light_with Blue Bar Segoe Template</Template>
  <TotalTime>1603</TotalTime>
  <Words>870</Words>
  <Application>Microsoft Office PowerPoint</Application>
  <PresentationFormat>On-screen Show (4:3)</PresentationFormat>
  <Paragraphs>151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ＭＳ Ｐゴシック</vt:lpstr>
      <vt:lpstr>Arial</vt:lpstr>
      <vt:lpstr>Calibri</vt:lpstr>
      <vt:lpstr>Calibri Light</vt:lpstr>
      <vt:lpstr>Symbol</vt:lpstr>
      <vt:lpstr>Wingdings</vt:lpstr>
      <vt:lpstr>1_Light_with Blue Bar Segoe Template</vt:lpstr>
      <vt:lpstr>Office Theme</vt:lpstr>
      <vt:lpstr>PowerPoint Presentation</vt:lpstr>
      <vt:lpstr>Significant Activity in Health Systems</vt:lpstr>
      <vt:lpstr>Triple AIM</vt:lpstr>
      <vt:lpstr>PowerPoint Presentation</vt:lpstr>
      <vt:lpstr>Delivery System Reform Incentive Payment Program (DSRIP) </vt:lpstr>
      <vt:lpstr>Goals of DSRIP</vt:lpstr>
      <vt:lpstr>DSRIP Stakeholder and Community Engagement</vt:lpstr>
      <vt:lpstr>Opportunities to Inform DSRIP</vt:lpstr>
      <vt:lpstr>Also happening….</vt:lpstr>
      <vt:lpstr>State Health Innovation Plan (SHIP) and State Innovation Model (SIM)</vt:lpstr>
      <vt:lpstr>SHIP and SIM</vt:lpstr>
      <vt:lpstr>Prevention Agenda 2013-2017: New York State's Health Improvement Plan </vt:lpstr>
      <vt:lpstr>Population Health Improvement Programs (PHIPs) </vt:lpstr>
      <vt:lpstr>PHIP (cont’d)</vt:lpstr>
      <vt:lpstr>PHIP Regions</vt:lpstr>
      <vt:lpstr>Conclusion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Carole Holden</dc:creator>
  <cp:lastModifiedBy>Lauren Tobias</cp:lastModifiedBy>
  <cp:revision>101</cp:revision>
  <dcterms:created xsi:type="dcterms:W3CDTF">2010-10-27T15:41:05Z</dcterms:created>
  <dcterms:modified xsi:type="dcterms:W3CDTF">2015-06-24T00:58:49Z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TC102867629990</vt:lpwstr>
  </property>
</Properties>
</file>